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9" r:id="rId1"/>
  </p:sldMasterIdLst>
  <p:notesMasterIdLst>
    <p:notesMasterId r:id="rId41"/>
  </p:notesMasterIdLst>
  <p:sldIdLst>
    <p:sldId id="256" r:id="rId2"/>
    <p:sldId id="258" r:id="rId3"/>
    <p:sldId id="400" r:id="rId4"/>
    <p:sldId id="281" r:id="rId5"/>
    <p:sldId id="284" r:id="rId6"/>
    <p:sldId id="285" r:id="rId7"/>
    <p:sldId id="288" r:id="rId8"/>
    <p:sldId id="289" r:id="rId9"/>
    <p:sldId id="290" r:id="rId10"/>
    <p:sldId id="292" r:id="rId11"/>
    <p:sldId id="293" r:id="rId12"/>
    <p:sldId id="294" r:id="rId13"/>
    <p:sldId id="295" r:id="rId14"/>
    <p:sldId id="297" r:id="rId15"/>
    <p:sldId id="298" r:id="rId16"/>
    <p:sldId id="301" r:id="rId17"/>
    <p:sldId id="305" r:id="rId18"/>
    <p:sldId id="307" r:id="rId19"/>
    <p:sldId id="309" r:id="rId20"/>
    <p:sldId id="310" r:id="rId21"/>
    <p:sldId id="311" r:id="rId22"/>
    <p:sldId id="308" r:id="rId23"/>
    <p:sldId id="316" r:id="rId24"/>
    <p:sldId id="323" r:id="rId25"/>
    <p:sldId id="324" r:id="rId26"/>
    <p:sldId id="325" r:id="rId27"/>
    <p:sldId id="326" r:id="rId28"/>
    <p:sldId id="327" r:id="rId29"/>
    <p:sldId id="328" r:id="rId30"/>
    <p:sldId id="337" r:id="rId31"/>
    <p:sldId id="338" r:id="rId32"/>
    <p:sldId id="339" r:id="rId33"/>
    <p:sldId id="340" r:id="rId34"/>
    <p:sldId id="345" r:id="rId35"/>
    <p:sldId id="361" r:id="rId36"/>
    <p:sldId id="363" r:id="rId37"/>
    <p:sldId id="364" r:id="rId38"/>
    <p:sldId id="366" r:id="rId39"/>
    <p:sldId id="403" r:id="rId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4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C5720-E301-4222-99B5-8E3C3B5244B4}" type="datetimeFigureOut">
              <a:rPr lang="tr-TR" smtClean="0"/>
              <a:pPr/>
              <a:t>26.10.2018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21931-BF19-4431-BBD6-91B4EDFBAE2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yanıklar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21931-BF19-4431-BBD6-91B4EDFBAE20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41D0EB8-B167-47D6-935B-C662D5ADCCCF}" type="datetimeFigureOut">
              <a:rPr lang="tr-TR" smtClean="0"/>
              <a:pPr/>
              <a:t>26.10.2018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1F6B3D6-A3CD-4DD5-B15A-E91527F735F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0EB8-B167-47D6-935B-C662D5ADCCCF}" type="datetimeFigureOut">
              <a:rPr lang="tr-TR" smtClean="0"/>
              <a:pPr/>
              <a:t>26.10.2018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B3D6-A3CD-4DD5-B15A-E91527F735F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0EB8-B167-47D6-935B-C662D5ADCCCF}" type="datetimeFigureOut">
              <a:rPr lang="tr-TR" smtClean="0"/>
              <a:pPr/>
              <a:t>26.10.2018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B3D6-A3CD-4DD5-B15A-E91527F735F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1D0EB8-B167-47D6-935B-C662D5ADCCCF}" type="datetimeFigureOut">
              <a:rPr lang="tr-TR" smtClean="0"/>
              <a:pPr/>
              <a:t>26.10.2018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F6B3D6-A3CD-4DD5-B15A-E91527F735F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41D0EB8-B167-47D6-935B-C662D5ADCCCF}" type="datetimeFigureOut">
              <a:rPr lang="tr-TR" smtClean="0"/>
              <a:pPr/>
              <a:t>26.10.2018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1F6B3D6-A3CD-4DD5-B15A-E91527F735F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0EB8-B167-47D6-935B-C662D5ADCCCF}" type="datetimeFigureOut">
              <a:rPr lang="tr-TR" smtClean="0"/>
              <a:pPr/>
              <a:t>26.10.2018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B3D6-A3CD-4DD5-B15A-E91527F735F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0EB8-B167-47D6-935B-C662D5ADCCCF}" type="datetimeFigureOut">
              <a:rPr lang="tr-TR" smtClean="0"/>
              <a:pPr/>
              <a:t>26.10.2018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B3D6-A3CD-4DD5-B15A-E91527F735F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1D0EB8-B167-47D6-935B-C662D5ADCCCF}" type="datetimeFigureOut">
              <a:rPr lang="tr-TR" smtClean="0"/>
              <a:pPr/>
              <a:t>26.10.2018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F6B3D6-A3CD-4DD5-B15A-E91527F735F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0EB8-B167-47D6-935B-C662D5ADCCCF}" type="datetimeFigureOut">
              <a:rPr lang="tr-TR" smtClean="0"/>
              <a:pPr/>
              <a:t>26.10.2018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B3D6-A3CD-4DD5-B15A-E91527F735F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1D0EB8-B167-47D6-935B-C662D5ADCCCF}" type="datetimeFigureOut">
              <a:rPr lang="tr-TR" smtClean="0"/>
              <a:pPr/>
              <a:t>26.10.2018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F6B3D6-A3CD-4DD5-B15A-E91527F735F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1D0EB8-B167-47D6-935B-C662D5ADCCCF}" type="datetimeFigureOut">
              <a:rPr lang="tr-TR" smtClean="0"/>
              <a:pPr/>
              <a:t>26.10.2018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F6B3D6-A3CD-4DD5-B15A-E91527F735F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1D0EB8-B167-47D6-935B-C662D5ADCCCF}" type="datetimeFigureOut">
              <a:rPr lang="tr-TR" smtClean="0"/>
              <a:pPr/>
              <a:t>26.10.2018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F6B3D6-A3CD-4DD5-B15A-E91527F735F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  <p:sldLayoutId id="2147484611" r:id="rId2"/>
    <p:sldLayoutId id="2147484612" r:id="rId3"/>
    <p:sldLayoutId id="2147484613" r:id="rId4"/>
    <p:sldLayoutId id="2147484614" r:id="rId5"/>
    <p:sldLayoutId id="2147484615" r:id="rId6"/>
    <p:sldLayoutId id="2147484616" r:id="rId7"/>
    <p:sldLayoutId id="2147484617" r:id="rId8"/>
    <p:sldLayoutId id="2147484618" r:id="rId9"/>
    <p:sldLayoutId id="2147484619" r:id="rId10"/>
    <p:sldLayoutId id="2147484620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351936" cy="214865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5400" b="1" i="1" dirty="0" smtClean="0"/>
              <a:t>TEMEL  İLKYARDIM  EĞİTİMİ</a:t>
            </a:r>
            <a:endParaRPr lang="tr-TR" sz="5400" b="1" i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067944" y="4077072"/>
            <a:ext cx="4535512" cy="1944216"/>
          </a:xfrm>
        </p:spPr>
        <p:txBody>
          <a:bodyPr>
            <a:normAutofit fontScale="85000" lnSpcReduction="20000"/>
          </a:bodyPr>
          <a:lstStyle/>
          <a:p>
            <a:endParaRPr lang="tr-TR" b="1" i="1" dirty="0" smtClean="0">
              <a:latin typeface="Arial Black" pitchFamily="34" charset="0"/>
            </a:endParaRPr>
          </a:p>
          <a:p>
            <a:endParaRPr lang="tr-TR" b="1" i="1" dirty="0" smtClean="0">
              <a:latin typeface="Arial Black" pitchFamily="34" charset="0"/>
            </a:endParaRPr>
          </a:p>
          <a:p>
            <a:endParaRPr lang="tr-TR" b="1" i="1" dirty="0" smtClean="0">
              <a:latin typeface="Arial Black" pitchFamily="34" charset="0"/>
            </a:endParaRPr>
          </a:p>
          <a:p>
            <a:endParaRPr lang="tr-TR" b="1" i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endParaRPr lang="tr-TR" b="1" i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tr-TR" sz="4300" b="1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Dr. </a:t>
            </a:r>
            <a:r>
              <a:rPr lang="tr-TR" sz="4300" b="1" i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Yusuf çakır</a:t>
            </a:r>
            <a:endParaRPr lang="tr-TR" sz="4300" b="1" i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04813"/>
            <a:ext cx="8229600" cy="1139825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TURNİKE UYGULAMASI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8388" y="2184400"/>
            <a:ext cx="8075612" cy="45307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smtClean="0">
                <a:solidFill>
                  <a:srgbClr val="CC0000"/>
                </a:solidFill>
              </a:rPr>
              <a:t>UZUV KOPMASI</a:t>
            </a:r>
            <a:r>
              <a:rPr lang="tr-TR" sz="2800" b="1" smtClean="0"/>
              <a:t> varsa ve atardamar bası noktasına basınç uygulaması yetersiz kalmışsa,</a:t>
            </a:r>
          </a:p>
          <a:p>
            <a:pPr eaLnBrk="1" hangingPunct="1">
              <a:lnSpc>
                <a:spcPct val="11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smtClean="0"/>
              <a:t>Yaralı taşınması gerekiyorsa, sağlık kuruluşu çok uzakta ise,</a:t>
            </a:r>
          </a:p>
          <a:p>
            <a:pPr eaLnBrk="1" hangingPunct="1">
              <a:lnSpc>
                <a:spcPct val="11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smtClean="0"/>
              <a:t>Birden fazla yaralının bulunduğu ortamda tek ilk yardımcı varsa, turnike uygulanır.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tr-TR" sz="28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3 Resim" descr="compoundfractur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1857375"/>
            <a:ext cx="235743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5 Resim" descr="compoundfractu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714875"/>
            <a:ext cx="2720975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4 Resim" descr="compoundfractur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2071688"/>
            <a:ext cx="244316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2 Resim" descr="compoundfracture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2071688"/>
            <a:ext cx="2786063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18 Resim" descr="compoundfracture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88" y="4214813"/>
            <a:ext cx="24288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9963" y="2060575"/>
            <a:ext cx="8174037" cy="4530725"/>
          </a:xfrm>
          <a:noFill/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u="sng" smtClean="0"/>
              <a:t>Kopan uzuv ;</a:t>
            </a:r>
            <a:r>
              <a:rPr lang="tr-TR" sz="2800" b="1" smtClean="0"/>
              <a:t> su geçirmeyen temiz plastik bir torba içine konulur.</a:t>
            </a:r>
          </a:p>
          <a:p>
            <a:pPr eaLnBrk="1" hangingPunct="1">
              <a:lnSpc>
                <a:spcPct val="13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smtClean="0"/>
              <a:t>Daha sonra bu torba, içinde buz  (veya soğuk su) olan ikinci bir torba içine konulur.</a:t>
            </a:r>
          </a:p>
          <a:p>
            <a:pPr eaLnBrk="1" hangingPunct="1">
              <a:lnSpc>
                <a:spcPct val="13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smtClean="0"/>
              <a:t>Torba temiz bir bez ile sarılır.</a:t>
            </a:r>
          </a:p>
          <a:p>
            <a:pPr eaLnBrk="1" hangingPunct="1">
              <a:lnSpc>
                <a:spcPct val="130000"/>
              </a:lnSpc>
              <a:buClr>
                <a:srgbClr val="FF3399"/>
              </a:buClr>
              <a:buFont typeface="Wingdings" pitchFamily="2" charset="2"/>
              <a:buChar char="Ø"/>
            </a:pPr>
            <a:endParaRPr lang="tr-TR" sz="2800" b="1" smtClean="0"/>
          </a:p>
        </p:txBody>
      </p:sp>
      <p:sp>
        <p:nvSpPr>
          <p:cNvPr id="156675" name="Rectangle 12"/>
          <p:cNvSpPr>
            <a:spLocks noChangeArrowheads="1"/>
          </p:cNvSpPr>
          <p:nvPr/>
        </p:nvSpPr>
        <p:spPr bwMode="auto">
          <a:xfrm>
            <a:off x="2627313" y="857250"/>
            <a:ext cx="444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KOPAN UZUV;</a:t>
            </a:r>
          </a:p>
        </p:txBody>
      </p:sp>
      <p:pic>
        <p:nvPicPr>
          <p:cNvPr id="68612" name="26 Resim" descr="ampuga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635500"/>
            <a:ext cx="17145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27 Resim" descr="ampugal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2563" y="4071938"/>
            <a:ext cx="2611437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9963" y="2060575"/>
            <a:ext cx="8174037" cy="4530725"/>
          </a:xfrm>
          <a:noFill/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i="1" smtClean="0">
                <a:solidFill>
                  <a:srgbClr val="CC0000"/>
                </a:solidFill>
              </a:rPr>
              <a:t>Asla kopan uzuv (organ) ile buz aynı</a:t>
            </a:r>
            <a:r>
              <a:rPr lang="tr-TR" sz="2800" b="1" i="1" smtClean="0"/>
              <a:t> </a:t>
            </a:r>
            <a:r>
              <a:rPr lang="tr-TR" sz="2800" b="1" smtClean="0"/>
              <a:t>torbaya</a:t>
            </a:r>
            <a:r>
              <a:rPr lang="tr-TR" sz="2800" b="1" i="1" smtClean="0"/>
              <a:t>  </a:t>
            </a:r>
            <a:r>
              <a:rPr lang="tr-TR" sz="2800" b="1" i="1" u="sng" smtClean="0">
                <a:solidFill>
                  <a:srgbClr val="CC0000"/>
                </a:solidFill>
              </a:rPr>
              <a:t>konulmaz</a:t>
            </a:r>
            <a:r>
              <a:rPr lang="tr-TR" sz="2800" b="1" i="1" smtClean="0"/>
              <a:t>.</a:t>
            </a:r>
          </a:p>
          <a:p>
            <a:pPr eaLnBrk="1" hangingPunct="1">
              <a:lnSpc>
                <a:spcPct val="13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smtClean="0"/>
              <a:t>Torbanın üzerine yaralının adı - soyadı ve uzvun bulunduğu saat yazılır.</a:t>
            </a:r>
          </a:p>
          <a:p>
            <a:pPr eaLnBrk="1" hangingPunct="1">
              <a:lnSpc>
                <a:spcPct val="13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smtClean="0"/>
              <a:t>Uzuv ile  yaralı  aynı araçla hastaneye gönderilir.</a:t>
            </a:r>
          </a:p>
          <a:p>
            <a:pPr eaLnBrk="1" hangingPunct="1">
              <a:lnSpc>
                <a:spcPct val="130000"/>
              </a:lnSpc>
              <a:buClr>
                <a:srgbClr val="FF3399"/>
              </a:buClr>
              <a:buFont typeface="Wingdings" pitchFamily="2" charset="2"/>
              <a:buChar char="Ø"/>
            </a:pPr>
            <a:endParaRPr lang="tr-TR" sz="2800" b="1" smtClean="0"/>
          </a:p>
        </p:txBody>
      </p:sp>
      <p:sp>
        <p:nvSpPr>
          <p:cNvPr id="157699" name="Rectangle 12"/>
          <p:cNvSpPr>
            <a:spLocks noChangeArrowheads="1"/>
          </p:cNvSpPr>
          <p:nvPr/>
        </p:nvSpPr>
        <p:spPr bwMode="auto">
          <a:xfrm>
            <a:off x="2627313" y="857250"/>
            <a:ext cx="444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KOPAN UZUV;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49275"/>
            <a:ext cx="8229600" cy="1139825"/>
          </a:xfrm>
        </p:spPr>
        <p:txBody>
          <a:bodyPr anchor="b"/>
          <a:lstStyle/>
          <a:p>
            <a:pPr algn="ctr" eaLnBrk="1" hangingPunct="1"/>
            <a:r>
              <a:rPr lang="tr-TR" sz="2800" b="1" smtClean="0">
                <a:solidFill>
                  <a:srgbClr val="CC0000"/>
                </a:solidFill>
              </a:rPr>
              <a:t>İÇ KANAMALARDA İLK YARDIM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85813" y="1928813"/>
            <a:ext cx="8358187" cy="51577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600" b="1" smtClean="0"/>
              <a:t>Yaralının bilinci ve AB’si değerlendirilir.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600" b="1" smtClean="0"/>
              <a:t>Üzeri örtülerek ayakları 30 cm. kaldırılır.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600" b="1" smtClean="0"/>
              <a:t>Asla ağızdan yiyecek içecek </a:t>
            </a:r>
            <a:r>
              <a:rPr lang="tr-TR" sz="2600" b="1" smtClean="0">
                <a:solidFill>
                  <a:srgbClr val="CC0000"/>
                </a:solidFill>
              </a:rPr>
              <a:t>VERİLMEZ.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600" b="1" smtClean="0"/>
              <a:t>Hareket ettirilmez (özellikle kırık varsa)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600" b="1" smtClean="0"/>
              <a:t>Yaşamsal bulgular izlenir.(2-3 dk)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600" b="1" smtClean="0"/>
              <a:t>Yardım istenir(112) sağlık kuruluşuna sevki sağlanır.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tr-TR" sz="26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71625"/>
            <a:ext cx="5173663" cy="4714875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buClr>
                <a:srgbClr val="CC0000"/>
              </a:buClr>
              <a:buFontTx/>
              <a:buNone/>
            </a:pPr>
            <a:r>
              <a:rPr lang="tr-TR" sz="2600" b="1" smtClean="0">
                <a:solidFill>
                  <a:srgbClr val="C00000"/>
                </a:solidFill>
              </a:rPr>
              <a:t>  </a:t>
            </a:r>
          </a:p>
          <a:p>
            <a:pPr eaLnBrk="1" hangingPunct="1">
              <a:buClr>
                <a:srgbClr val="CC0000"/>
              </a:buClr>
              <a:buFontTx/>
              <a:buNone/>
            </a:pPr>
            <a:r>
              <a:rPr lang="tr-TR" sz="2600" b="1" smtClean="0">
                <a:solidFill>
                  <a:srgbClr val="C00000"/>
                </a:solidFill>
              </a:rPr>
              <a:t> BURUN KANAMASI</a:t>
            </a:r>
          </a:p>
          <a:p>
            <a:pPr eaLnBrk="1" hangingPunct="1">
              <a:buClr>
                <a:srgbClr val="CC0000"/>
              </a:buClr>
              <a:buFontTx/>
              <a:buNone/>
            </a:pPr>
            <a:endParaRPr lang="tr-TR" sz="2600" b="1" smtClean="0">
              <a:solidFill>
                <a:srgbClr val="C00000"/>
              </a:solidFill>
            </a:endParaRP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600" b="1" smtClean="0"/>
              <a:t>Hasta/yaralı sakinleştirilir,endişeleri giderilir.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600" b="1" smtClean="0"/>
              <a:t>Oturtulur.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600" b="1" smtClean="0"/>
              <a:t>Başı hafifçe öne eğilir.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600" b="1" smtClean="0"/>
              <a:t>Burun kanatları 5 dakika süreyle sıkılır.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600" b="1" smtClean="0"/>
              <a:t>Doktora gitmesi sağlanır.</a:t>
            </a:r>
          </a:p>
          <a:p>
            <a:pPr eaLnBrk="1" hangingPunct="1">
              <a:buFont typeface="Wingdings" pitchFamily="2" charset="2"/>
              <a:buChar char="Ø"/>
            </a:pPr>
            <a:endParaRPr lang="tr-TR" sz="2600" b="1" smtClean="0"/>
          </a:p>
        </p:txBody>
      </p:sp>
      <p:sp>
        <p:nvSpPr>
          <p:cNvPr id="72707" name="Rectangle 8"/>
          <p:cNvSpPr>
            <a:spLocks noChangeArrowheads="1"/>
          </p:cNvSpPr>
          <p:nvPr/>
        </p:nvSpPr>
        <p:spPr bwMode="auto">
          <a:xfrm>
            <a:off x="1928813" y="642938"/>
            <a:ext cx="62182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3200">
                <a:solidFill>
                  <a:srgbClr val="CC0000"/>
                </a:solidFill>
                <a:latin typeface="Arial" charset="0"/>
              </a:rPr>
              <a:t>DOĞAL DELİKLERDEN OLAN </a:t>
            </a:r>
          </a:p>
          <a:p>
            <a:pPr algn="ctr"/>
            <a:r>
              <a:rPr lang="tr-TR" sz="3200">
                <a:solidFill>
                  <a:srgbClr val="CC0000"/>
                </a:solidFill>
                <a:latin typeface="Arial" charset="0"/>
              </a:rPr>
              <a:t>KANAMALAR</a:t>
            </a:r>
          </a:p>
        </p:txBody>
      </p:sp>
      <p:pic>
        <p:nvPicPr>
          <p:cNvPr id="72708" name="Picture 5" descr="C:\Documents and Settings\ozge.akdag\Desktop\İlk Yardım Eğitimci Eğitimi\ilk yardım fotoğrafları\ER1_5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071688"/>
            <a:ext cx="1500187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6" descr="C:\Documents and Settings\ozge.akdag\Desktop\İlk Yardım Eğitimci Eğitimi\ilk yardım fotoğrafları\ER1_5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4525963"/>
            <a:ext cx="3024188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97125" y="642938"/>
            <a:ext cx="6746875" cy="1474787"/>
          </a:xfrm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tr-TR" sz="2800" b="1" smtClean="0">
                <a:solidFill>
                  <a:srgbClr val="CC0000"/>
                </a:solidFill>
              </a:rPr>
              <a:t/>
            </a:r>
            <a:br>
              <a:rPr lang="tr-TR" sz="2800" b="1" smtClean="0">
                <a:solidFill>
                  <a:srgbClr val="CC0000"/>
                </a:solidFill>
              </a:rPr>
            </a:br>
            <a:r>
              <a:rPr lang="tr-TR" sz="2800" b="1" smtClean="0">
                <a:solidFill>
                  <a:srgbClr val="CC0000"/>
                </a:solidFill>
              </a:rPr>
              <a:t/>
            </a:r>
            <a:br>
              <a:rPr lang="tr-TR" sz="2800" b="1" smtClean="0">
                <a:solidFill>
                  <a:srgbClr val="CC0000"/>
                </a:solidFill>
              </a:rPr>
            </a:br>
            <a:r>
              <a:rPr lang="tr-TR" sz="2800" b="1" smtClean="0">
                <a:solidFill>
                  <a:srgbClr val="CC0000"/>
                </a:solidFill>
              </a:rPr>
              <a:t/>
            </a:r>
            <a:br>
              <a:rPr lang="tr-TR" sz="2800" b="1" smtClean="0">
                <a:solidFill>
                  <a:srgbClr val="CC0000"/>
                </a:solidFill>
              </a:rPr>
            </a:br>
            <a:r>
              <a:rPr lang="tr-TR" sz="2800" b="1" smtClean="0">
                <a:solidFill>
                  <a:srgbClr val="CC0000"/>
                </a:solidFill>
              </a:rPr>
              <a:t/>
            </a:r>
            <a:br>
              <a:rPr lang="tr-TR" sz="2800" b="1" smtClean="0">
                <a:solidFill>
                  <a:srgbClr val="CC0000"/>
                </a:solidFill>
              </a:rPr>
            </a:br>
            <a:r>
              <a:rPr lang="tr-TR" sz="2800" b="1" smtClean="0">
                <a:solidFill>
                  <a:srgbClr val="CC0000"/>
                </a:solidFill>
              </a:rPr>
              <a:t>DOĞAL DELİKLERDEN OLAN </a:t>
            </a:r>
            <a:br>
              <a:rPr lang="tr-TR" sz="2800" b="1" smtClean="0">
                <a:solidFill>
                  <a:srgbClr val="CC0000"/>
                </a:solidFill>
              </a:rPr>
            </a:br>
            <a:r>
              <a:rPr lang="tr-TR" sz="2800" b="1" smtClean="0">
                <a:solidFill>
                  <a:srgbClr val="CC0000"/>
                </a:solidFill>
              </a:rPr>
              <a:t>KANAMALAR</a:t>
            </a:r>
            <a:br>
              <a:rPr lang="tr-TR" sz="2800" b="1" smtClean="0">
                <a:solidFill>
                  <a:srgbClr val="CC0000"/>
                </a:solidFill>
              </a:rPr>
            </a:br>
            <a:endParaRPr lang="tr-TR" sz="2800" b="1" smtClean="0">
              <a:solidFill>
                <a:srgbClr val="CC0000"/>
              </a:solidFill>
            </a:endParaRPr>
          </a:p>
        </p:txBody>
      </p:sp>
      <p:pic>
        <p:nvPicPr>
          <p:cNvPr id="75779" name="Picture 2" descr="C:\Documents and Settings\ozge.akdag\Desktop\İlk Yardım Eğitimci Eğitimi\ilk yardım fotoğrafları\ER1_5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071688"/>
            <a:ext cx="2667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3" descr="C:\Documents and Settings\ozge.akdag\Desktop\İlk Yardım Eğitimci Eğitimi\ilk yardım fotoğrafları\ER1_5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3500438"/>
            <a:ext cx="247491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4" descr="C:\Documents and Settings\ozge.akdag\Desktop\İlk Yardım Eğitimci Eğitimi\ilk yardım fotoğrafları\ER1_5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38" y="3857625"/>
            <a:ext cx="18049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14625" y="714375"/>
            <a:ext cx="6429375" cy="617538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EĞER KİŞİ BAYILDIYSA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8388" y="1755775"/>
            <a:ext cx="8075612" cy="453072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20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smtClean="0"/>
              <a:t>Sırt üstü yatırılarak, ayakları 30 cm kaldırılır</a:t>
            </a:r>
          </a:p>
          <a:p>
            <a:pPr eaLnBrk="1" hangingPunct="1">
              <a:lnSpc>
                <a:spcPct val="20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smtClean="0"/>
              <a:t>Solunum yolu açıklığı kontrol edilir ve korunur</a:t>
            </a:r>
          </a:p>
          <a:p>
            <a:pPr eaLnBrk="1" hangingPunct="1">
              <a:lnSpc>
                <a:spcPct val="20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smtClean="0"/>
              <a:t>Sıkan giysiler gevşetilir</a:t>
            </a:r>
          </a:p>
          <a:p>
            <a:pPr eaLnBrk="1" hangingPunct="1">
              <a:lnSpc>
                <a:spcPct val="20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smtClean="0"/>
              <a:t>Kusma varsa yan pozisyonda tutulur</a:t>
            </a:r>
          </a:p>
          <a:p>
            <a:pPr eaLnBrk="1" hangingPunct="1">
              <a:lnSpc>
                <a:spcPct val="20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smtClean="0"/>
              <a:t>Solunum kontrol edilir</a:t>
            </a:r>
          </a:p>
          <a:p>
            <a:pPr eaLnBrk="1" hangingPunct="1">
              <a:lnSpc>
                <a:spcPct val="20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smtClean="0"/>
              <a:t>Etraftaki meraklılar uzaklaştırılır.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endParaRPr lang="tr-TR" sz="2400" b="1" smtClean="0"/>
          </a:p>
          <a:p>
            <a:pPr eaLnBrk="1" hangingPunct="1">
              <a:buFont typeface="Wingdings" pitchFamily="2" charset="2"/>
              <a:buChar char="Ø"/>
            </a:pPr>
            <a:endParaRPr lang="tr-TR" sz="2400" b="1" smtClean="0"/>
          </a:p>
        </p:txBody>
      </p:sp>
      <p:pic>
        <p:nvPicPr>
          <p:cNvPr id="83972" name="Picture 4" descr="C:\Documents and Settings\ozge.akdag\Desktop\İlk Yardım Eğitimci Eğitimi\ilk yardım fotoğrafları\ER1_3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4872038"/>
            <a:ext cx="285750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8388" y="1857375"/>
            <a:ext cx="8075612" cy="453072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tr-TR" sz="6600" smtClean="0"/>
          </a:p>
          <a:p>
            <a:pPr algn="ctr" eaLnBrk="1" hangingPunct="1">
              <a:buFontTx/>
              <a:buNone/>
            </a:pPr>
            <a:endParaRPr lang="tr-TR" sz="6600" smtClean="0"/>
          </a:p>
        </p:txBody>
      </p:sp>
      <p:sp>
        <p:nvSpPr>
          <p:cNvPr id="1781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00375" y="785813"/>
            <a:ext cx="6143625" cy="760412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KOMA POZİSYONU</a:t>
            </a:r>
          </a:p>
        </p:txBody>
      </p:sp>
      <p:pic>
        <p:nvPicPr>
          <p:cNvPr id="89091" name="Picture 3" descr="C:\Documents and Settings\ozge.akdag\Desktop\İlk Yardım Eğitimci Eğitimi\ilk yardım fotoğrafları\ER1_3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928813"/>
            <a:ext cx="4071937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5" descr="C:\Documents and Settings\ozge.akdag\Desktop\İlk Yardım Eğitimci Eğitimi\ilk yardım fotoğrafları\ER1_3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927475"/>
            <a:ext cx="411956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54200"/>
            <a:ext cx="4424363" cy="28368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tr-TR" sz="6600" smtClean="0"/>
          </a:p>
          <a:p>
            <a:pPr algn="ctr" eaLnBrk="1" hangingPunct="1">
              <a:buFontTx/>
              <a:buNone/>
            </a:pPr>
            <a:endParaRPr lang="tr-TR" sz="6600" smtClean="0"/>
          </a:p>
        </p:txBody>
      </p:sp>
      <p:sp>
        <p:nvSpPr>
          <p:cNvPr id="1792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49275"/>
            <a:ext cx="8229600" cy="1139825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KOMA POZİSYONU</a:t>
            </a:r>
          </a:p>
        </p:txBody>
      </p:sp>
      <p:pic>
        <p:nvPicPr>
          <p:cNvPr id="90115" name="Picture 4" descr="C:\Documents and Settings\ozge.akdag\Desktop\İlk Yardım Eğitimci Eğitimi\ilk yardım fotoğrafları\ER1_3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2500313"/>
            <a:ext cx="6831013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8532440" cy="863600"/>
          </a:xfrm>
        </p:spPr>
        <p:txBody>
          <a:bodyPr anchor="b"/>
          <a:lstStyle/>
          <a:p>
            <a:pPr algn="ctr" eaLnBrk="1" hangingPunct="1"/>
            <a:r>
              <a:rPr lang="tr-TR" sz="3600" b="1" dirty="0" smtClean="0">
                <a:solidFill>
                  <a:srgbClr val="CC0000"/>
                </a:solidFill>
              </a:rPr>
              <a:t>İLK YARDIMIN TANIMI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57338"/>
            <a:ext cx="8892480" cy="3095625"/>
          </a:xfrm>
        </p:spPr>
        <p:txBody>
          <a:bodyPr/>
          <a:lstStyle/>
          <a:p>
            <a:pPr marL="88900" indent="0" eaLnBrk="1" hangingPunct="1">
              <a:lnSpc>
                <a:spcPct val="115000"/>
              </a:lnSpc>
              <a:buFontTx/>
              <a:buNone/>
            </a:pPr>
            <a:r>
              <a:rPr lang="tr-TR" sz="2400" b="1" dirty="0" smtClean="0"/>
              <a:t>Herhangi bir kaza yada yaşamı tehlikeye düşüren bir durumda, sağlık görevlilerinin tıbbi yardımı sağlanıncaya kadar; </a:t>
            </a:r>
            <a:r>
              <a:rPr lang="tr-TR" sz="2400" b="1" i="1" dirty="0" smtClean="0"/>
              <a:t>hayatın kurtarılması</a:t>
            </a:r>
            <a:r>
              <a:rPr lang="tr-TR" sz="2400" b="1" dirty="0" smtClean="0"/>
              <a:t>, </a:t>
            </a:r>
            <a:r>
              <a:rPr lang="tr-TR" sz="2400" b="1" i="1" dirty="0" smtClean="0"/>
              <a:t>durumun daha kötüye gitmesini önlemek </a:t>
            </a:r>
            <a:r>
              <a:rPr lang="tr-TR" sz="2400" b="1" dirty="0" smtClean="0"/>
              <a:t>amacıyla </a:t>
            </a:r>
            <a:r>
              <a:rPr lang="tr-TR" sz="2400" b="1" u="sng" dirty="0" smtClean="0"/>
              <a:t>olay yerinde</a:t>
            </a:r>
            <a:r>
              <a:rPr lang="tr-TR" sz="2400" b="1" dirty="0" smtClean="0"/>
              <a:t>, tıbbi araç gereç aranmaksızın mevcut araç, gereçle yapılan </a:t>
            </a:r>
            <a:r>
              <a:rPr lang="tr-TR" sz="2400" b="1" dirty="0" smtClean="0">
                <a:solidFill>
                  <a:srgbClr val="FF1F1F"/>
                </a:solidFill>
              </a:rPr>
              <a:t>İLAÇSIZ </a:t>
            </a:r>
            <a:r>
              <a:rPr lang="tr-TR" sz="2400" b="1" dirty="0" smtClean="0"/>
              <a:t>uygulamalardır.</a:t>
            </a:r>
            <a:endParaRPr lang="tr-TR" sz="2400" b="1" i="1" dirty="0" smtClean="0"/>
          </a:p>
        </p:txBody>
      </p:sp>
      <p:pic>
        <p:nvPicPr>
          <p:cNvPr id="17412" name="Picture 6" descr="ilkyardim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471987"/>
            <a:ext cx="2870200" cy="2386013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 descr="C:\Documents and Settings\ozge.akdag\Desktop\İlk Yardım Eğitimci Eğitimi\ilk yardım fotoğrafları\ER1_3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309813"/>
            <a:ext cx="624046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49275"/>
            <a:ext cx="8229600" cy="1139825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KOMA POZİSYONU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Documents and Settings\ozge.akdag\Desktop\İlk Yardım Eğitimci Eğitimi\ilk yardım fotoğrafları\ER1_3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2214563"/>
            <a:ext cx="63627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49275"/>
            <a:ext cx="8229600" cy="1139825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KOMA POZİSYONU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Documents and Settings\ozge.akdag\Desktop\İlk Yardım Eğitimci Eğitimi\ilk yardım fotoğrafları\ER1_3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14563"/>
            <a:ext cx="7643813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49275"/>
            <a:ext cx="8229600" cy="1139825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KOMA POZİSYONU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14500"/>
            <a:ext cx="8075613" cy="45307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tr-TR" sz="54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tr-TR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DİĞER ACİL DURUMLARDA </a:t>
            </a:r>
          </a:p>
          <a:p>
            <a:pPr algn="ctr" eaLnBrk="1" hangingPunct="1">
              <a:buFontTx/>
              <a:buNone/>
              <a:defRPr/>
            </a:pPr>
            <a:r>
              <a:rPr lang="tr-TR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İLK YARDIM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8388" y="2060575"/>
            <a:ext cx="8075612" cy="4530725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tr-TR" sz="2800" b="1" smtClean="0">
                <a:solidFill>
                  <a:srgbClr val="CC0000"/>
                </a:solidFill>
              </a:rPr>
              <a:t>Metal veya batan bir cisimse;</a:t>
            </a:r>
          </a:p>
          <a:p>
            <a:pPr eaLnBrk="1" hangingPunct="1">
              <a:lnSpc>
                <a:spcPct val="16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smtClean="0"/>
              <a:t>Gerekmedikçe hastayı kımıldatmayın.</a:t>
            </a:r>
          </a:p>
          <a:p>
            <a:pPr eaLnBrk="1" hangingPunct="1">
              <a:lnSpc>
                <a:spcPct val="16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smtClean="0"/>
              <a:t>Göze hiçbir şekilde dokunulmaz</a:t>
            </a:r>
          </a:p>
          <a:p>
            <a:pPr eaLnBrk="1" hangingPunct="1">
              <a:lnSpc>
                <a:spcPct val="16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smtClean="0"/>
              <a:t>Tıbbi yardım istenir.</a:t>
            </a:r>
          </a:p>
          <a:p>
            <a:pPr eaLnBrk="1" hangingPunct="1">
              <a:lnSpc>
                <a:spcPct val="16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smtClean="0"/>
              <a:t>Hastanın göz uzmanlık dalı olan bir sağlık kuruluşuna gitmesini sağlayın.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Char char="Ø"/>
            </a:pPr>
            <a:endParaRPr lang="tr-TR" sz="2800" b="1" smtClean="0"/>
          </a:p>
        </p:txBody>
      </p:sp>
      <p:sp>
        <p:nvSpPr>
          <p:cNvPr id="214019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92150"/>
            <a:ext cx="8229600" cy="1139825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GÖZE YABANCI CİSİM </a:t>
            </a:r>
            <a:b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BATMASINDA İLK YARDIM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20713"/>
            <a:ext cx="8229600" cy="1139825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KULAĞA YABANCI CİSİM </a:t>
            </a:r>
            <a:b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KAÇMASINDA İLK YARDIM</a:t>
            </a:r>
          </a:p>
        </p:txBody>
      </p:sp>
      <p:sp>
        <p:nvSpPr>
          <p:cNvPr id="125955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8388" y="2327275"/>
            <a:ext cx="8075612" cy="4530725"/>
          </a:xfrm>
          <a:noFill/>
        </p:spPr>
        <p:txBody>
          <a:bodyPr/>
          <a:lstStyle/>
          <a:p>
            <a:pPr marL="457200" indent="-457200" eaLnBrk="1" hangingPunct="1">
              <a:buFont typeface="Wingdings" pitchFamily="2" charset="2"/>
              <a:buChar char="Ø"/>
            </a:pPr>
            <a:endParaRPr lang="tr-TR" sz="2800" b="1" smtClean="0">
              <a:solidFill>
                <a:srgbClr val="CC0000"/>
              </a:solidFill>
            </a:endParaRPr>
          </a:p>
          <a:p>
            <a:pPr marL="457200" indent="-457200"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smtClean="0"/>
              <a:t>Kesinlikle sivri ve delici bir cisimle müdahale edilmemelidir.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endParaRPr lang="tr-TR" sz="2800" b="1" smtClean="0"/>
          </a:p>
          <a:p>
            <a:pPr marL="457200" indent="-457200"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smtClean="0"/>
              <a:t>Su değdirilmemelidir.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endParaRPr lang="tr-TR" sz="2800" b="1" smtClean="0"/>
          </a:p>
          <a:p>
            <a:pPr marL="457200" indent="-457200"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smtClean="0"/>
              <a:t>Tıbbi yardım istenmelidir.</a:t>
            </a:r>
          </a:p>
          <a:p>
            <a:pPr marL="457200" indent="-457200" eaLnBrk="1" hangingPunct="1">
              <a:spcBef>
                <a:spcPct val="0"/>
              </a:spcBef>
              <a:buFontTx/>
              <a:buNone/>
            </a:pPr>
            <a:r>
              <a:rPr lang="tr-TR" sz="2800" b="1" smtClean="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620688"/>
            <a:ext cx="8229600" cy="1139825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BURUNA YABANCI CİSİM </a:t>
            </a:r>
            <a:b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KAÇMASINDA İLK YARDIM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988840"/>
            <a:ext cx="8075612" cy="4530725"/>
          </a:xfrm>
        </p:spPr>
        <p:txBody>
          <a:bodyPr/>
          <a:lstStyle/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</a:pPr>
            <a:endParaRPr lang="tr-TR" sz="2800" b="1" dirty="0" smtClean="0">
              <a:solidFill>
                <a:srgbClr val="CC0000"/>
              </a:solidFill>
            </a:endParaRP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dirty="0" smtClean="0"/>
              <a:t>Burun duvarına bastırarak kuvvetli bir nefes verme ile cismin atılması sağlanır.</a:t>
            </a:r>
          </a:p>
          <a:p>
            <a:pPr eaLnBrk="1" hangingPunct="1">
              <a:buFont typeface="Wingdings" pitchFamily="2" charset="2"/>
              <a:buChar char="Ø"/>
            </a:pPr>
            <a:endParaRPr lang="tr-TR" sz="2800" b="1" dirty="0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dirty="0" smtClean="0"/>
              <a:t>Çıkmazsa tıbbi yardım sağlanır.</a:t>
            </a:r>
          </a:p>
          <a:p>
            <a:pPr eaLnBrk="1" hangingPunct="1">
              <a:buFont typeface="Wingdings" pitchFamily="2" charset="2"/>
              <a:buChar char="Ø"/>
            </a:pPr>
            <a:endParaRPr lang="tr-TR" sz="2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980728"/>
            <a:ext cx="8429625" cy="45307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tr-TR" sz="5400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tr-TR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KIRIK, ÇIKIK VE BURKULMALAR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6 Resim" descr="kırık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1412776"/>
            <a:ext cx="6215062" cy="4972050"/>
          </a:xfr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42938" y="357189"/>
            <a:ext cx="8229600" cy="83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tr-TR" sz="3200" kern="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KIRIK ÇEŞİTLERİ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49275"/>
            <a:ext cx="8229600" cy="1139825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KIRIKLARDA İLK YARDIM</a:t>
            </a:r>
          </a:p>
        </p:txBody>
      </p:sp>
      <p:sp>
        <p:nvSpPr>
          <p:cNvPr id="13414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827213"/>
            <a:ext cx="8459787" cy="4530725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smtClean="0"/>
              <a:t>Hayatı tehdit eden yaralanmalara öncelik verilmelidir.</a:t>
            </a:r>
          </a:p>
          <a:p>
            <a:pPr eaLnBrk="1" hangingPunct="1">
              <a:lnSpc>
                <a:spcPct val="1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smtClean="0"/>
              <a:t>Hasta yaralı hareket ettirilmemelidir.</a:t>
            </a:r>
          </a:p>
          <a:p>
            <a:pPr eaLnBrk="1" hangingPunct="1">
              <a:lnSpc>
                <a:spcPct val="1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smtClean="0"/>
              <a:t>Kol etkilenmişse yüzük,saat vb. eşyalar çıkarılmalıdır.</a:t>
            </a:r>
          </a:p>
          <a:p>
            <a:pPr eaLnBrk="1" hangingPunct="1">
              <a:lnSpc>
                <a:spcPct val="1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smtClean="0"/>
              <a:t>Kırık şüphesi olan bölge ani hareketlerden kaçınarak sopa,karton, tahta gibi sert malzemelerle yakındaki eklemleri içine alacak şekilde tespit edilmelidir. </a:t>
            </a:r>
          </a:p>
          <a:p>
            <a:pPr eaLnBrk="1" hangingPunct="1">
              <a:lnSpc>
                <a:spcPct val="190000"/>
              </a:lnSpc>
              <a:buClr>
                <a:schemeClr val="tx2"/>
              </a:buClr>
              <a:buFont typeface="Wingdings" pitchFamily="2" charset="2"/>
              <a:buChar char="q"/>
            </a:pPr>
            <a:endParaRPr lang="tr-TR" sz="24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560" y="2132856"/>
            <a:ext cx="8075612" cy="4429125"/>
          </a:xfrm>
        </p:spPr>
        <p:txBody>
          <a:bodyPr>
            <a:normAutofit/>
          </a:bodyPr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tr-TR" sz="2800" b="1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800" b="1" dirty="0" smtClean="0"/>
              <a:t>Kesin yer ve adres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800" b="1" dirty="0" smtClean="0"/>
              <a:t>Kim, hangi numaradan arıyor?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800" b="1" dirty="0" smtClean="0"/>
              <a:t>Olayın tanımı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800" b="1" dirty="0" smtClean="0"/>
              <a:t>Hasta/yaralı sayısı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800" b="1" dirty="0" smtClean="0"/>
              <a:t>Hasta/yaralıların durumu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800" b="1" dirty="0" smtClean="0"/>
              <a:t>Nasıl bir yardım aldıkları? </a:t>
            </a:r>
            <a:r>
              <a:rPr lang="tr-TR" sz="2800" b="1" u="sng" dirty="0" smtClean="0"/>
              <a:t>AÇIKLANMALIDIR</a:t>
            </a:r>
          </a:p>
          <a:p>
            <a:pPr eaLnBrk="1" hangingPunct="1">
              <a:buClr>
                <a:srgbClr val="C00000"/>
              </a:buClr>
              <a:buFontTx/>
              <a:buNone/>
            </a:pPr>
            <a:r>
              <a:rPr lang="tr-TR" sz="2800" dirty="0" smtClean="0"/>
              <a:t>					</a:t>
            </a:r>
            <a:endParaRPr lang="tr-TR" sz="2800" u="sng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tr-TR" sz="2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43608" y="620688"/>
            <a:ext cx="6929437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tr-TR" sz="3900" kern="0" dirty="0">
                <a:solidFill>
                  <a:srgbClr val="CC0000"/>
                </a:solidFill>
                <a:latin typeface="Arial" pitchFamily="34" charset="0"/>
                <a:ea typeface="+mj-ea"/>
                <a:cs typeface="Arial" pitchFamily="34" charset="0"/>
              </a:rPr>
              <a:t>BİLDİRME / 1-1-2   </a:t>
            </a:r>
            <a:r>
              <a:rPr lang="tr-TR" sz="3900" kern="0" dirty="0">
                <a:solidFill>
                  <a:srgbClr val="808000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</a:p>
        </p:txBody>
      </p:sp>
      <p:pic>
        <p:nvPicPr>
          <p:cNvPr id="21508" name="Picture 4" descr="2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8540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2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20688"/>
            <a:ext cx="8540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8625"/>
            <a:ext cx="9144000" cy="1143000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DİRSEK KIRIĞI TESPİTİ</a:t>
            </a:r>
          </a:p>
        </p:txBody>
      </p:sp>
      <p:pic>
        <p:nvPicPr>
          <p:cNvPr id="144387" name="5 İçerik Yer Tutucusu" descr="ER1_560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71688"/>
            <a:ext cx="3013075" cy="4530725"/>
          </a:xfrm>
        </p:spPr>
      </p:pic>
      <p:pic>
        <p:nvPicPr>
          <p:cNvPr id="144388" name="6 Resim" descr="ER1_56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2000250"/>
            <a:ext cx="30400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914400" y="500063"/>
            <a:ext cx="8229600" cy="1139825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 KOL BİLEK TESPİTİ</a:t>
            </a:r>
          </a:p>
        </p:txBody>
      </p:sp>
      <p:pic>
        <p:nvPicPr>
          <p:cNvPr id="145411" name="89 Resim" descr="fra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2214563"/>
            <a:ext cx="34290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92150"/>
            <a:ext cx="8229600" cy="1143000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KALÇA KEMİĞİ TESPİTİ</a:t>
            </a:r>
          </a:p>
        </p:txBody>
      </p:sp>
      <p:pic>
        <p:nvPicPr>
          <p:cNvPr id="146435" name="Picture 4" descr="C:\Documents and Settings\ozge.akdag\Desktop\İlk Yardım Eğitimci Eğitimi\ilk yardım fotoğrafları\ER1_5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847850"/>
            <a:ext cx="8429625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0" y="714375"/>
            <a:ext cx="6635750" cy="1036638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tr-TR" sz="57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YARALANMALAR  </a:t>
            </a:r>
            <a:r>
              <a:rPr lang="tr-TR" sz="5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49507" name="Picture 6" descr="073_FA_Burns_OR_EFA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6413" y="3181350"/>
            <a:ext cx="3557587" cy="2620963"/>
          </a:xfrm>
          <a:noFill/>
        </p:spPr>
      </p:pic>
      <p:pic>
        <p:nvPicPr>
          <p:cNvPr id="149508" name="Picture 9" descr="069_FA_Skin Wounds_OR_EF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781300"/>
            <a:ext cx="2290763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78088" y="692150"/>
            <a:ext cx="6665912" cy="1079500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CİDDİ YARALANMALARDA</a:t>
            </a:r>
            <a:b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İLK YARDIM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584" y="2204864"/>
            <a:ext cx="8316416" cy="453089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 smtClean="0"/>
              <a:t>Yaraya saplanan yabancı cisimler asla çıkarılmaz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tr-TR" sz="2400" b="1" dirty="0" smtClean="0"/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 smtClean="0"/>
              <a:t>Yarada kanama varsa durdurulur,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tr-TR" sz="2400" b="1" dirty="0" smtClean="0"/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 smtClean="0"/>
              <a:t>Yara içi kurcalanmamalıdır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tr-TR" sz="2400" b="1" dirty="0" smtClean="0"/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 smtClean="0"/>
              <a:t>Yara temiz bir bezle örtülür (nemli bez)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tr-TR" sz="2400" b="1" dirty="0" smtClean="0"/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 smtClean="0"/>
              <a:t>Yara üzerine bandaj uygulanır,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tr-TR" sz="2400" b="1" dirty="0" smtClean="0"/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400" b="1" dirty="0" smtClean="0">
                <a:solidFill>
                  <a:srgbClr val="FF1F1F"/>
                </a:solidFill>
              </a:rPr>
              <a:t>1-1-2 </a:t>
            </a:r>
            <a:r>
              <a:rPr lang="tr-TR" sz="2400" b="1" dirty="0" smtClean="0"/>
              <a:t>aranır.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tr-TR" sz="2400" b="1" dirty="0" smtClean="0"/>
          </a:p>
        </p:txBody>
      </p:sp>
      <p:pic>
        <p:nvPicPr>
          <p:cNvPr id="157700" name="Picture 4" descr="C:\Documents and Settings\ozge.akdag\Desktop\İlk Yardım Eğitimci Eğitimi\ilk yardım fotoğrafları\ER1_5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75" y="2928938"/>
            <a:ext cx="23812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6" descr="EczemaIrritantPrimary-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841625"/>
            <a:ext cx="3357563" cy="2784475"/>
          </a:xfrm>
          <a:noFill/>
        </p:spPr>
      </p:pic>
      <p:pic>
        <p:nvPicPr>
          <p:cNvPr id="188419" name="Picture 9" descr="04001-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46763" y="2771775"/>
            <a:ext cx="3297237" cy="2873375"/>
          </a:xfrm>
          <a:noFill/>
        </p:spPr>
      </p:pic>
      <p:sp>
        <p:nvSpPr>
          <p:cNvPr id="4" name="3 Metin kutusu"/>
          <p:cNvSpPr txBox="1"/>
          <p:nvPr/>
        </p:nvSpPr>
        <p:spPr>
          <a:xfrm>
            <a:off x="1115616" y="620688"/>
            <a:ext cx="532859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4400" dirty="0" smtClean="0"/>
              <a:t>YANIKLAR</a:t>
            </a:r>
            <a:endParaRPr lang="tr-TR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548680"/>
            <a:ext cx="6681787" cy="1139825"/>
          </a:xfrm>
        </p:spPr>
        <p:txBody>
          <a:bodyPr anchor="b"/>
          <a:lstStyle/>
          <a:p>
            <a:pPr algn="ctr" eaLnBrk="1" hangingPunct="1"/>
            <a:r>
              <a:rPr lang="tr-TR" sz="2800" b="1" dirty="0" smtClean="0">
                <a:solidFill>
                  <a:srgbClr val="CC0000"/>
                </a:solidFill>
              </a:rPr>
              <a:t>ISI İLE OLUŞAN YANIKLARDA İLK YARDIM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2071688"/>
            <a:ext cx="8532812" cy="45307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smtClean="0"/>
              <a:t>Yanık bölge ,en az 20 dakika, soğuk su altında tutulur.(yanık yüzeyi büyükse ısı kaybı çok olacağından önerilmez)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endParaRPr lang="tr-TR" sz="2800" b="1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smtClean="0"/>
              <a:t>Şişlik oluşabileceği düşünülerek yüzük, bilezik vb. eşyalar çıkarılır.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endParaRPr lang="tr-TR" sz="2800" b="1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smtClean="0"/>
              <a:t>Derinin zarar görmesini önlemek için sabunlu su ile dikkatlice temizlenir.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endParaRPr lang="tr-TR" sz="2800" b="1" smtClean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smtClean="0"/>
              <a:t>Yanmış alandaki deriler kaldırılmadan giysiler çıkarılır.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Ø"/>
            </a:pPr>
            <a:endParaRPr lang="tr-TR" sz="2800" b="1" smtClean="0"/>
          </a:p>
          <a:p>
            <a:pPr eaLnBrk="1" hangingPunct="1">
              <a:buClr>
                <a:srgbClr val="CC0000"/>
              </a:buClr>
              <a:buFontTx/>
              <a:buNone/>
            </a:pPr>
            <a:endParaRPr lang="tr-TR" sz="2800" b="1" smtClean="0"/>
          </a:p>
          <a:p>
            <a:pPr eaLnBrk="1" hangingPunct="1">
              <a:buFontTx/>
              <a:buNone/>
            </a:pPr>
            <a:endParaRPr lang="tr-TR" sz="28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764704"/>
            <a:ext cx="6034087" cy="1139825"/>
          </a:xfrm>
        </p:spPr>
        <p:txBody>
          <a:bodyPr anchor="b"/>
          <a:lstStyle/>
          <a:p>
            <a:pPr algn="ctr" eaLnBrk="1" hangingPunct="1"/>
            <a:r>
              <a:rPr lang="tr-TR" sz="2800" b="1" smtClean="0">
                <a:solidFill>
                  <a:srgbClr val="CC0000"/>
                </a:solidFill>
              </a:rPr>
              <a:t>ISI İLE OLUŞAN YANIKLARDA İLK YARDIM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2327275"/>
            <a:ext cx="8459787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smtClean="0"/>
              <a:t>Su toplamış yerler patlatılmaz.</a:t>
            </a:r>
          </a:p>
          <a:p>
            <a:pPr eaLnBrk="1" hangingPunct="1">
              <a:lnSpc>
                <a:spcPct val="130000"/>
              </a:lnSpc>
              <a:buClr>
                <a:srgbClr val="CC0000"/>
              </a:buClr>
              <a:buFont typeface="Wingdings" pitchFamily="2" charset="2"/>
              <a:buChar char="Ø"/>
            </a:pPr>
            <a:endParaRPr lang="tr-TR" sz="2800" b="1" smtClean="0"/>
          </a:p>
          <a:p>
            <a:pPr eaLnBrk="1" hangingPunct="1">
              <a:lnSpc>
                <a:spcPct val="13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smtClean="0"/>
              <a:t>Yanık üzerine hiçbir madde sürülmemelidir.</a:t>
            </a:r>
          </a:p>
          <a:p>
            <a:pPr eaLnBrk="1" hangingPunct="1">
              <a:lnSpc>
                <a:spcPct val="130000"/>
              </a:lnSpc>
              <a:buClr>
                <a:srgbClr val="CC0000"/>
              </a:buClr>
              <a:buFont typeface="Wingdings" pitchFamily="2" charset="2"/>
              <a:buChar char="Ø"/>
            </a:pPr>
            <a:endParaRPr lang="tr-TR" sz="2800" b="1" smtClean="0"/>
          </a:p>
          <a:p>
            <a:pPr eaLnBrk="1" hangingPunct="1">
              <a:lnSpc>
                <a:spcPct val="13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smtClean="0"/>
              <a:t>Yanığın üzeri temiz bezle örtülür</a:t>
            </a:r>
          </a:p>
          <a:p>
            <a:pPr eaLnBrk="1" hangingPunct="1">
              <a:lnSpc>
                <a:spcPct val="130000"/>
              </a:lnSpc>
              <a:buClr>
                <a:srgbClr val="CC0000"/>
              </a:buClr>
              <a:buFont typeface="Wingdings" pitchFamily="2" charset="2"/>
              <a:buChar char="Ø"/>
            </a:pPr>
            <a:endParaRPr lang="tr-TR" sz="2800" b="1" smtClean="0"/>
          </a:p>
          <a:p>
            <a:pPr eaLnBrk="1" hangingPunct="1">
              <a:lnSpc>
                <a:spcPct val="13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smtClean="0"/>
              <a:t>Hasta/yaralının üzeri battaniye ile örtülür.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404664"/>
            <a:ext cx="6408737" cy="1139825"/>
          </a:xfrm>
        </p:spPr>
        <p:txBody>
          <a:bodyPr anchor="b"/>
          <a:lstStyle/>
          <a:p>
            <a:pPr algn="ctr" eaLnBrk="1" hangingPunct="1"/>
            <a:r>
              <a:rPr lang="tr-TR" sz="2800" b="1" dirty="0" smtClean="0">
                <a:solidFill>
                  <a:srgbClr val="CC0000"/>
                </a:solidFill>
              </a:rPr>
              <a:t>KİMYASAL YANIKLARDA</a:t>
            </a:r>
            <a:br>
              <a:rPr lang="tr-TR" sz="2800" b="1" dirty="0" smtClean="0">
                <a:solidFill>
                  <a:srgbClr val="CC0000"/>
                </a:solidFill>
              </a:rPr>
            </a:br>
            <a:r>
              <a:rPr lang="tr-TR" sz="2800" b="1" dirty="0" smtClean="0">
                <a:solidFill>
                  <a:srgbClr val="CC0000"/>
                </a:solidFill>
              </a:rPr>
              <a:t> İLK YARDIM</a:t>
            </a:r>
          </a:p>
        </p:txBody>
      </p:sp>
      <p:sp>
        <p:nvSpPr>
          <p:cNvPr id="19558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28775"/>
            <a:ext cx="4816475" cy="4530725"/>
          </a:xfr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tr-TR" sz="2800" smtClean="0"/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Tx/>
              <a:buNone/>
            </a:pPr>
            <a:r>
              <a:rPr lang="tr-TR" sz="2800" b="1" smtClean="0"/>
              <a:t>   Kimyasal maddenin en kısa sürede deriyle teması kesilir. 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endParaRPr lang="tr-TR" sz="2800" b="1" smtClean="0"/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smtClean="0"/>
              <a:t>Etkilenen bölge bol tazyiksiz  suyla, en az 15-20 dk. yumuşak</a:t>
            </a:r>
            <a:r>
              <a:rPr lang="tr-TR" sz="2800" b="1" i="1" smtClean="0"/>
              <a:t> </a:t>
            </a:r>
            <a:r>
              <a:rPr lang="tr-TR" sz="2800" b="1" smtClean="0"/>
              <a:t>şekilde yıkanır.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Tx/>
              <a:buNone/>
            </a:pPr>
            <a:endParaRPr lang="tr-TR" sz="2800" b="1" smtClean="0"/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smtClean="0"/>
              <a:t>Giysiler çıkarılmalıdır.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Tx/>
              <a:buNone/>
            </a:pPr>
            <a:endParaRPr lang="tr-TR" sz="2800" b="1" smtClean="0"/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smtClean="0"/>
              <a:t>Hasta/yaralı örtülmelidir.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endParaRPr lang="tr-TR" sz="2800" b="1" smtClean="0"/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smtClean="0"/>
              <a:t>Tıbbi yardım sağlanmalıdır.</a:t>
            </a:r>
          </a:p>
        </p:txBody>
      </p:sp>
      <p:pic>
        <p:nvPicPr>
          <p:cNvPr id="195588" name="40 Resim" descr="452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268760"/>
            <a:ext cx="1857375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9" name="43 Resim" descr="452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3571875"/>
            <a:ext cx="1806575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0" name="44 Resim" descr="453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4313238"/>
            <a:ext cx="1785937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475252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1691680" y="5229200"/>
            <a:ext cx="6840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r-TR" sz="2400" dirty="0" smtClean="0">
                <a:solidFill>
                  <a:srgbClr val="F60483"/>
                </a:solidFill>
                <a:latin typeface="Arial Black" pitchFamily="34" charset="0"/>
              </a:rPr>
              <a:t>SABRINIZ İÇİN TEŞEKKÜRLER</a:t>
            </a:r>
            <a:endParaRPr lang="tr-TR" sz="2400" dirty="0">
              <a:solidFill>
                <a:srgbClr val="F60483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857500"/>
            <a:ext cx="8229600" cy="1139825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tr-TR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KANAMALAR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2 Resim" descr="Resi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785938"/>
            <a:ext cx="82899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714375"/>
            <a:ext cx="7740650" cy="711200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DIŞ KANAMALARDA İLK YARDIM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2132856"/>
            <a:ext cx="8429625" cy="431641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500" b="1" dirty="0" smtClean="0"/>
              <a:t>Kanama değerlendirilir.Kanayan yer üzerine temiz bir bezle bastırılır.</a:t>
            </a:r>
            <a:r>
              <a:rPr lang="tr-TR" sz="2800" b="1" dirty="0" smtClean="0"/>
              <a:t> Kanayan bölge yukarı kaldırılır</a:t>
            </a:r>
            <a:endParaRPr lang="tr-TR" sz="2500" b="1" dirty="0" smtClean="0"/>
          </a:p>
          <a:p>
            <a:pPr eaLnBrk="1" hangingPunct="1">
              <a:lnSpc>
                <a:spcPct val="14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500" b="1" dirty="0" smtClean="0"/>
              <a:t>Kanama durmazsa ikinci bir bez konarak basınç arttırılır,</a:t>
            </a:r>
          </a:p>
          <a:p>
            <a:pPr eaLnBrk="1" hangingPunct="1">
              <a:lnSpc>
                <a:spcPct val="14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500" b="1" dirty="0" smtClean="0"/>
              <a:t>Gerekiyorsa yara üzerindeki bezler kaldırılmadan bandaj ile sarılarak basınç uygulanır.</a:t>
            </a:r>
          </a:p>
          <a:p>
            <a:pPr>
              <a:lnSpc>
                <a:spcPct val="14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tr-TR" sz="2800" b="1" dirty="0" smtClean="0"/>
              <a:t>Şok pozisyonu verilir</a:t>
            </a:r>
            <a:endParaRPr lang="tr-TR" sz="2500" b="1" dirty="0" smtClean="0"/>
          </a:p>
          <a:p>
            <a:pPr eaLnBrk="1" hangingPunct="1">
              <a:lnSpc>
                <a:spcPct val="140000"/>
              </a:lnSpc>
              <a:buClr>
                <a:srgbClr val="CC0000"/>
              </a:buClr>
              <a:buFont typeface="Wingdings" pitchFamily="2" charset="2"/>
              <a:buChar char="Ø"/>
            </a:pPr>
            <a:endParaRPr lang="tr-TR" sz="2500" b="1" dirty="0" smtClean="0"/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endParaRPr lang="tr-TR" sz="25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717550"/>
            <a:ext cx="6643687" cy="711200"/>
          </a:xfrm>
        </p:spPr>
        <p:txBody>
          <a:bodyPr anchor="b">
            <a:normAutofit/>
          </a:bodyPr>
          <a:lstStyle/>
          <a:p>
            <a:pPr algn="ctr" eaLnBrk="1" hangingPunct="1">
              <a:defRPr/>
            </a:pPr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DIŞ KANAMALARDA İLK YARDIM</a:t>
            </a:r>
          </a:p>
        </p:txBody>
      </p:sp>
      <p:pic>
        <p:nvPicPr>
          <p:cNvPr id="62467" name="Picture 2" descr="C:\Documents and Settings\ozge.akdag\Desktop\İlk Yardım Eğitimci Eğitimi\ilk yardım fotoğrafları\ER1_2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071688"/>
            <a:ext cx="3929063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3" descr="C:\Documents and Settings\ozge.akdag\Desktop\İlk Yardım Eğitimci Eğitimi\ilk yardım fotoğrafları\ER1_29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3348038"/>
            <a:ext cx="5286375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43063" y="571500"/>
            <a:ext cx="7500937" cy="854075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tr-TR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DIŞ KANAMALARDA İLK YARDIM</a:t>
            </a:r>
          </a:p>
        </p:txBody>
      </p:sp>
      <p:pic>
        <p:nvPicPr>
          <p:cNvPr id="63491" name="Picture 2" descr="C:\Documents and Settings\ozge.akdag\Desktop\İlk Yardım Eğitimci Eğitimi\ilk yardım fotoğrafları\ER1_2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071688"/>
            <a:ext cx="37861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3" descr="C:\Documents and Settings\ozge.akdag\Desktop\İlk Yardım Eğitimci Eğitimi\ilk yardım fotoğrafları\ER1_2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3963" y="3286125"/>
            <a:ext cx="53800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Documents and Settings\ozge.akdag\Desktop\İlk Yardım Eğitimci Eğitimi\ilk yardım fotoğrafları\ER1_3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928813"/>
            <a:ext cx="7858125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57313" y="571500"/>
            <a:ext cx="75009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tr-TR" sz="2800" ker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DIŞ KANAMALARDA İLK YARDIM</a:t>
            </a:r>
            <a:endParaRPr lang="tr-TR" sz="2800" kern="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1069</TotalTime>
  <Words>661</Words>
  <Application>Microsoft Office PowerPoint</Application>
  <PresentationFormat>Ekran Gösterisi (4:3)</PresentationFormat>
  <Paragraphs>147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0" baseType="lpstr">
      <vt:lpstr>Cumba</vt:lpstr>
      <vt:lpstr>TEMEL  İLKYARDIM  EĞİTİMİ</vt:lpstr>
      <vt:lpstr>İLK YARDIMIN TANIMI</vt:lpstr>
      <vt:lpstr>Slayt 3</vt:lpstr>
      <vt:lpstr>KANAMALAR </vt:lpstr>
      <vt:lpstr>Slayt 5</vt:lpstr>
      <vt:lpstr>DIŞ KANAMALARDA İLK YARDIM</vt:lpstr>
      <vt:lpstr>DIŞ KANAMALARDA İLK YARDIM</vt:lpstr>
      <vt:lpstr>DIŞ KANAMALARDA İLK YARDIM</vt:lpstr>
      <vt:lpstr>Slayt 9</vt:lpstr>
      <vt:lpstr>TURNİKE UYGULAMASI</vt:lpstr>
      <vt:lpstr>Slayt 11</vt:lpstr>
      <vt:lpstr>Slayt 12</vt:lpstr>
      <vt:lpstr>Slayt 13</vt:lpstr>
      <vt:lpstr>İÇ KANAMALARDA İLK YARDIM</vt:lpstr>
      <vt:lpstr>Slayt 15</vt:lpstr>
      <vt:lpstr>    DOĞAL DELİKLERDEN OLAN  KANAMALAR </vt:lpstr>
      <vt:lpstr>EĞER KİŞİ BAYILDIYSA</vt:lpstr>
      <vt:lpstr>KOMA POZİSYONU</vt:lpstr>
      <vt:lpstr>KOMA POZİSYONU</vt:lpstr>
      <vt:lpstr>KOMA POZİSYONU</vt:lpstr>
      <vt:lpstr>KOMA POZİSYONU</vt:lpstr>
      <vt:lpstr>KOMA POZİSYONU</vt:lpstr>
      <vt:lpstr>Slayt 23</vt:lpstr>
      <vt:lpstr>GÖZE YABANCI CİSİM  BATMASINDA İLK YARDIM </vt:lpstr>
      <vt:lpstr>KULAĞA YABANCI CİSİM  KAÇMASINDA İLK YARDIM</vt:lpstr>
      <vt:lpstr>BURUNA YABANCI CİSİM  KAÇMASINDA İLK YARDIM</vt:lpstr>
      <vt:lpstr>Slayt 27</vt:lpstr>
      <vt:lpstr>Slayt 28</vt:lpstr>
      <vt:lpstr>KIRIKLARDA İLK YARDIM</vt:lpstr>
      <vt:lpstr>DİRSEK KIRIĞI TESPİTİ</vt:lpstr>
      <vt:lpstr>ÖN KOL BİLEK TESPİTİ</vt:lpstr>
      <vt:lpstr>KALÇA KEMİĞİ TESPİTİ</vt:lpstr>
      <vt:lpstr>Slayt 33</vt:lpstr>
      <vt:lpstr>CİDDİ YARALANMALARDA  İLK YARDIM</vt:lpstr>
      <vt:lpstr>Slayt 35</vt:lpstr>
      <vt:lpstr>ISI İLE OLUŞAN YANIKLARDA İLK YARDIM</vt:lpstr>
      <vt:lpstr>ISI İLE OLUŞAN YANIKLARDA İLK YARDIM</vt:lpstr>
      <vt:lpstr>KİMYASAL YANIKLARDA  İLK YARDIM</vt:lpstr>
      <vt:lpstr>Slayt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hakan öz</dc:creator>
  <cp:lastModifiedBy>yusufiş</cp:lastModifiedBy>
  <cp:revision>63</cp:revision>
  <dcterms:created xsi:type="dcterms:W3CDTF">2018-01-12T19:10:02Z</dcterms:created>
  <dcterms:modified xsi:type="dcterms:W3CDTF">2018-10-26T13:55:22Z</dcterms:modified>
</cp:coreProperties>
</file>